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168" y="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单核</c:v>
          </c:tx>
          <c:spPr>
            <a:solidFill>
              <a:srgbClr val="2563EB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anchorCtr="0"/>
              <a:lstStyle/>
              <a:p>
                <a:pPr>
                  <a:defRPr sz="1100" b="0" i="0" strike="noStrike" kern="1200" spc="0" baseline="0">
                    <a:solidFill>
                      <a:srgbClr val="2E3647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3"/>
              <c:pt idx="0">
                <c:v>骁龙8至尊版Gen2</c:v>
              </c:pt>
              <c:pt idx="1">
                <c:v>天玑9500</c:v>
              </c:pt>
              <c:pt idx="2">
                <c:v>A19 Pro</c:v>
              </c:pt>
            </c:strLit>
          </c:cat>
          <c:val>
            <c:numLit>
              <c:formatCode>General</c:formatCode>
              <c:ptCount val="3"/>
              <c:pt idx="0">
                <c:v>3832</c:v>
              </c:pt>
              <c:pt idx="1">
                <c:v>4000</c:v>
              </c:pt>
              <c:pt idx="2">
                <c:v>3840</c:v>
              </c:pt>
            </c:numLit>
          </c:val>
          <c:extLst>
            <c:ext xmlns:c16="http://schemas.microsoft.com/office/drawing/2014/chart" uri="{C3380CC4-5D6E-409C-BE32-E72D297353CC}">
              <c16:uniqueId val="{00000000-2F37-48F7-AC33-C26F21DF99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754001152"/>
        <c:axId val="753999904"/>
      </c:barChart>
      <c:catAx>
        <c:axId val="7540011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spcFirstLastPara="1" vertOverflow="ellipsis" vert="horz" wrap="square" anchor="ctr" anchorCtr="1"/>
          <a:lstStyle/>
          <a:p>
            <a:pPr>
              <a:defRPr sz="1000" b="0" i="0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3999904"/>
        <c:crosses val="min"/>
        <c:auto val="1"/>
        <c:lblAlgn val="ctr"/>
        <c:lblOffset val="100"/>
        <c:noMultiLvlLbl val="0"/>
      </c:catAx>
      <c:valAx>
        <c:axId val="753999904"/>
        <c:scaling>
          <c:orientation val="minMax"/>
        </c:scaling>
        <c:delete val="0"/>
        <c:axPos val="l"/>
        <c:majorGridlines>
          <c:spPr>
            <a:ln w="9525">
              <a:solidFill>
                <a:srgbClr val="E2E7EF"/>
              </a:solidFill>
            </a:ln>
          </c:spPr>
        </c:majorGridlines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spcFirstLastPara="1" vertOverflow="ellipsis" vert="horz" wrap="square" anchor="ctr" anchorCtr="1"/>
          <a:lstStyle/>
          <a:p>
            <a:pPr>
              <a:defRPr sz="900" b="0" i="0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001152"/>
        <c:crosses val="min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 cap="flat" cmpd="sng" algn="ctr">
      <a:solidFill>
        <a:srgbClr val="E2E7EF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多核</c:v>
          </c:tx>
          <c:spPr>
            <a:solidFill>
              <a:srgbClr val="0D1326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anchorCtr="0"/>
              <a:lstStyle/>
              <a:p>
                <a:pPr>
                  <a:defRPr sz="1100" b="0" i="0" strike="noStrike" kern="1200" spc="0" baseline="0">
                    <a:solidFill>
                      <a:srgbClr val="2E3647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3"/>
              <c:pt idx="0">
                <c:v>骁龙8至尊版Gen2</c:v>
              </c:pt>
              <c:pt idx="1">
                <c:v>天玑9500</c:v>
              </c:pt>
              <c:pt idx="2">
                <c:v>A19 Pro</c:v>
              </c:pt>
            </c:strLit>
          </c:cat>
          <c:val>
            <c:numLit>
              <c:formatCode>General</c:formatCode>
              <c:ptCount val="3"/>
              <c:pt idx="0">
                <c:v>12329</c:v>
              </c:pt>
              <c:pt idx="1">
                <c:v>11000</c:v>
              </c:pt>
              <c:pt idx="2">
                <c:v>10201</c:v>
              </c:pt>
            </c:numLit>
          </c:val>
          <c:extLst>
            <c:ext xmlns:c16="http://schemas.microsoft.com/office/drawing/2014/chart" uri="{C3380CC4-5D6E-409C-BE32-E72D297353CC}">
              <c16:uniqueId val="{00000000-9FC3-4B05-A734-88E305846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754001152"/>
        <c:axId val="753999904"/>
      </c:barChart>
      <c:catAx>
        <c:axId val="7540011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spcFirstLastPara="1" vertOverflow="ellipsis" vert="horz" wrap="square" anchor="ctr" anchorCtr="1"/>
          <a:lstStyle/>
          <a:p>
            <a:pPr>
              <a:defRPr sz="1000" b="0" i="0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3999904"/>
        <c:crosses val="min"/>
        <c:auto val="1"/>
        <c:lblAlgn val="ctr"/>
        <c:lblOffset val="100"/>
        <c:noMultiLvlLbl val="0"/>
      </c:catAx>
      <c:valAx>
        <c:axId val="753999904"/>
        <c:scaling>
          <c:orientation val="minMax"/>
        </c:scaling>
        <c:delete val="0"/>
        <c:axPos val="l"/>
        <c:majorGridlines>
          <c:spPr>
            <a:ln w="9525">
              <a:solidFill>
                <a:srgbClr val="E2E7EF"/>
              </a:solidFill>
            </a:ln>
          </c:spPr>
        </c:majorGridlines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spcFirstLastPara="1" vertOverflow="ellipsis" vert="horz" wrap="square" anchor="ctr" anchorCtr="1"/>
          <a:lstStyle/>
          <a:p>
            <a:pPr>
              <a:defRPr sz="900" b="0" i="0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001152"/>
        <c:crosses val="min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 cap="flat" cmpd="sng" algn="ctr">
      <a:solidFill>
        <a:srgbClr val="E2E7EF"/>
      </a:solidFill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大家好，本次分享的主题是手机 SoC 性能与系统优化。我们会先拆解 SoC 的性能来源，再对比 2025 年三款旗舰芯片的实测表现，最后重点回答一个问题：为什么同样的硬件，在不同系统上的体验差距可以非常明显。核心观点是：硬件决定性能天花板，而系统调度决定了用户实际能摸到多少。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先给结论。第一，三家旗舰都用台积电 N3P 工艺，制程不再是主要差距，微架构成为分水岭。第二，跑分上苹果单核最强、高通多核最高、联发科能效突出。第三，也是最关键的一点：峰值跑分不等于日常体验，持续性能取决于散热和调度。第四，操作系统相当于第二颗芯片，调度、渲染、内存、温控共同决定硬件利用率。第五，三大系统都在向场景感知的智能调度收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全文分四章。前两章讲硬件：先拆解 SoC 的内部结构和性能来源，再横向对比 2025 年三款旗舰芯片的规格与跑分。后两章讲软件：分析操作系统在调度、渲染、内存、温控四条线上的优化机制，最后给出对未来趋势的判断。建议重点关注第三章，它解释了为什么跑分接近的两台手机，长期体验可能完全不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SoC 即 System on Chip，系统级芯片。过去功能机时代，CPU、基带、GPU、内存控制器是主板上不同的芯片，如今全部集成进一块硅片。图中蓝色的 CPU、GPU、NPU 是三大计算引擎，分别负责通用计算、图形并行计算和 AI 算子；它们通过片上网络共享系统缓存，并由内存控制器访问 LPDDR 内存。理解这张图是后续讨论调度的基础——系统优化的本质，就是决定每个任务在什么时刻、交给哪个引擎、跑在多高的频率上。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SoC 性能可以拆成四个变量：制程决定功耗底线，微架构决定每周期能做多少事，频率和核数决定峰值吞吐，缓存决定数据供给是否跟得上。2025 年三家制程相同，比拼的正是后三项。下方时间线可以看到一个明确趋势：传统的 1+3+4 大小核正在退场，安卓阵营转向全大核，因为先进制程下大核的能效已经足够好，小核的调度成本反而拖累体验；苹果则坚持 2+4 自研核路线，用更高的 IPC 弥补核数。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这张表是 2025 年三款旗舰芯片的硬规格对比。首先注意第一行：三家全部采用台积电 N3P 工艺，制程完全同代。差异从第二行开始：高通是 2+6 全大核、频率最激进，超级核 4.6GHz；联发科是 1+3+4 八颗大核，缓存堆得很足；苹果只有 6 颗核，但凭借自研宽发射微架构和极高 IPC，不需要堆核数。三行设计取向概括了它们的取舍：高通拼极限多核和游戏，联发科拼能效和 AI，苹果拼单核和多年使用周期下的流畅度。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 Geekbench 6 的实测对比，请注意口径：高通是小米 17 Pro 的工程机实测，苹果是第三方数据库多台机器的均值，天玑是联发科官方发布数据，三者测试条件不完全一致，所以只看量级、不纠结几十分的差距。结论有两个：第一，单核三家都在 3800 到 4000 分段，差距不超过 5%，苹果的传统优势被追平；第二，多核战场高通靠 2+6 八颗大核拿到约 12300 分，这是安卓旗舰多核首次超过同期 A 系列。但请注意下一页：跑分是短时峰值，不代表持续输出。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解释一个常见误区：为什么跑分高的手机，打游戏不一定稳。左边是定性示意图：跑分软件只跑几十秒，冷机状态下超大核可以满血冲刺，跑完就结束；而游戏是持续半小时以上的长跑，热量累积到结温上限后，系统的 DVFS 动态调频机制会主动降频，性能落到一个可以长期维持的档位，也就是持续性能。用户真实体验由这个持续档位、帧率波动和机身温度决定。系统优化的空间，就是用调度策略把降频时刻尽量推后，让持续档逼近峰值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系统优化不是某一个开关，而是贯穿五层软件栈的系统工程。应用层下发负载提示，框架层识别游戏等场景，运行时层负责编译和图形驱动，最关键的是内核层：EAS 调度器决定线程放在哪个核，DVFS 决定频率，内存回收和温控子系统同时工作，最终驱动底层异构硬件。右侧归纳为四条技术线：任务调度、图形渲染、内存管理、温控调频。接下来两页，我们分别看安卓和 iOS、鸿蒙在这套栈上的具体做法差异。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安卓侧分两条路径。内核路径是 EAS 能耗感知调度：先用 PELT 或 WALT 统计每个线程需要多少算力，结合预先标定的能耗模型，在任务唤醒的一瞬间决定放到哪一簇核心，再由 schedutil 调频器驱动 DVFS 升降频，实际利用率再反馈回来，形成闭环。这套机制如果调得保守，就会出现游戏时超大核睡觉、中核排队的错配。框架路径是 ADPF：游戏引擎把帧截止时间和负载提前告诉系统，系统按帧节奏提前给频，并把热余量回传，引擎再主动微调画质，把硬降频变成软协商。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三条系统路径放在一起看。iOS 和鸿蒙都是芯片与系统同源，优势是调度策略可以对着每一颗硅片逐档标定，长尾稳定性好；安卓是通用内核适配多家芯片平台，上限高但极度依赖手机厂商的二次调校。图形栈上，苹果是 Metal 一套到底，安卓靠 Vulkan 加 ADPF 和厂商插帧补位，鸿蒙用方舟图形引擎和 GPU Turbo X 控制 SoC 与内存频率。注意表格里华为的提速数据来自厂商自身口径，要和第三方实测分开看。三条路方向一致：从事后看利用率，变成事前预测负载，这是软硬协同的本质。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最后给出四个趋势判断。第一，工艺红利在收窄，三家同代工艺下，微架构和缓存成为主战场。第二，NPU 正在成为 CPU、GPU 之外的第三计算引擎，端侧 AI 让调度粒度从线程变成算子。第三，调度器本身在从写死的规则走向基于真实使用数据的负载预测，比如谷歌的 AutoFDO。第四，芯片公司和操作系统在设计阶段就联合调优，成为行业标配。收束成一句话：晶体管决定能跑多快，而调度决定能快多久，旗舰体验的分水岭已经从规格表转移到软硬协同的深度。右侧是本次引用的全部公开资料，欢迎按图索骥核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7620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D1326">
                  <a:alpha val="96000"/>
                </a:srgbClr>
              </a:gs>
              <a:gs pos="55000">
                <a:srgbClr val="0D1326">
                  <a:alpha val="82000"/>
                </a:srgbClr>
              </a:gs>
              <a:gs pos="100000">
                <a:srgbClr val="0D1326">
                  <a:alpha val="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12800" y="1524000"/>
            <a:ext cx="660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MOBILE SoC · PERFORMANCE &amp; SYSTEM OPTIMIZATION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53710">
            <a:off x="812850" y="2101850"/>
            <a:ext cx="81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787400" y="2413000"/>
            <a:ext cx="6604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手机 SoC 性能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与系统优化</a:t>
            </a:r>
          </a:p>
        </p:txBody>
      </p:sp>
      <p:sp>
        <p:nvSpPr>
          <p:cNvPr id="7" name="AutoShape 7"/>
          <p:cNvSpPr/>
          <p:nvPr/>
        </p:nvSpPr>
        <p:spPr>
          <a:xfrm>
            <a:off x="812800" y="4216400"/>
            <a:ext cx="6096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0" i="0" u="none" strike="noStrike">
                <a:solidFill>
                  <a:srgbClr val="B8C4D9"/>
                </a:solidFill>
                <a:latin typeface="Noto Sans SC"/>
                <a:ea typeface="Noto Sans SC"/>
                <a:cs typeface="Noto Sans SC"/>
                <a:sym typeface="Noto Sans SC"/>
              </a:rPr>
              <a:t>硬件决定性能天花板，系统调度决定用户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700" b="0" i="0" u="none" strike="noStrike">
                <a:solidFill>
                  <a:srgbClr val="B8C4D9"/>
                </a:solidFill>
                <a:latin typeface="Noto Sans SC"/>
                <a:ea typeface="Noto Sans SC"/>
                <a:cs typeface="Noto Sans SC"/>
                <a:sym typeface="Noto Sans SC"/>
              </a:rPr>
              <a:t>实际能摸到多少</a:t>
            </a:r>
          </a:p>
        </p:txBody>
      </p:sp>
      <p:cxnSp>
        <p:nvCxnSpPr>
          <p:cNvPr id="8" name="Connector 8"/>
          <p:cNvCxnSpPr/>
          <p:nvPr/>
        </p:nvCxnSpPr>
        <p:spPr>
          <a:xfrm rot="-7538">
            <a:off x="812807" y="5657850"/>
            <a:ext cx="5791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8567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812800" y="5842000"/>
            <a:ext cx="381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技术综述 · 旗舰芯片与操作系统协同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75821" y="5873093"/>
            <a:ext cx="2228193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600" b="0" i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4631 </a:t>
            </a:r>
            <a:r>
              <a:rPr lang="zh-CN" altLang="en-US" sz="1600" b="0" i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王子豪 </a:t>
            </a:r>
            <a:r>
              <a:rPr lang="en-US" sz="12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2026 年 9 月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431800"/>
            <a:ext cx="812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核心结论：性能竞争已从「堆硬件」转向「拼调度」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890000" y="5334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499"/>
                </a:solidFill>
                <a:latin typeface="Noto Sans SC"/>
                <a:ea typeface="Noto Sans SC"/>
                <a:cs typeface="Noto Sans SC"/>
                <a:sym typeface="Noto Sans SC"/>
              </a:rPr>
              <a:t>TL;DR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906">
            <a:off x="508004" y="10858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558800" y="1371600"/>
            <a:ext cx="6604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563EB"/>
                </a:solidFill>
                <a:latin typeface="Roboto Mono"/>
                <a:ea typeface="Roboto Mono"/>
                <a:cs typeface="Roboto Mono"/>
                <a:sym typeface="Roboto Mono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20800" y="1346200"/>
            <a:ext cx="101600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工艺红利趋同，架构路线分化。</a:t>
            </a:r>
            <a:r>
              <a:rPr lang="en-US" sz="14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2025 年三款旗舰——第五代骁龙 8 至尊版、天玑 9500、A19 Pro 均采用台积电第三代 3nm（N3P），差距更多来自 CPU 微架构与核心组合。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254">
            <a:off x="1320804" y="2178050"/>
            <a:ext cx="10261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2E7E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558800" y="2362200"/>
            <a:ext cx="6604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563EB"/>
                </a:solidFill>
                <a:latin typeface="Roboto Mono"/>
                <a:ea typeface="Roboto Mono"/>
                <a:cs typeface="Roboto Mono"/>
                <a:sym typeface="Roboto Mono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320800" y="2336800"/>
            <a:ext cx="101600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跑分格局：苹果守单核、高通夺多核、联发科拼能效。</a:t>
            </a:r>
            <a:r>
              <a:rPr lang="en-US" sz="14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Geekbench 6 上 A19 Pro 单核约 3800 分领先，第五代骁龙 8 至尊版多核约 12300 分登顶，天玑 9500 官方单核突破 4000 分。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4254">
            <a:off x="1320804" y="3168650"/>
            <a:ext cx="10261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2E7E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558800" y="3352800"/>
            <a:ext cx="6604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563EB"/>
                </a:solidFill>
                <a:latin typeface="Roboto Mono"/>
                <a:ea typeface="Roboto Mono"/>
                <a:cs typeface="Roboto Mono"/>
                <a:sym typeface="Roboto Mono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20800" y="3327400"/>
            <a:ext cx="101600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峰值性能不等于真实体验。</a:t>
            </a:r>
            <a:r>
              <a:rPr lang="en-US" sz="14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高负载下功耗与机身温度触及上限后会降频锁帧，持续性能（sustained performance）与帧率稳定性，才是游戏等场景的实际体验。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4254">
            <a:off x="1320804" y="4159250"/>
            <a:ext cx="10261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2E7E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558800" y="4343400"/>
            <a:ext cx="6604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563EB"/>
                </a:solidFill>
                <a:latin typeface="Roboto Mono"/>
                <a:ea typeface="Roboto Mono"/>
                <a:cs typeface="Roboto Mono"/>
                <a:sym typeface="Roboto Mono"/>
              </a:rPr>
              <a:t>04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320800" y="4318000"/>
            <a:ext cx="101600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操作系统是「第二颗芯片」。</a:t>
            </a:r>
            <a:r>
              <a:rPr lang="en-US" sz="14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内核任务调度（EAS）、图形渲染管线、内存管理与温控策略共同决定硬件利用率；调度不当时，超大核「睡觉」、中核过载的情况真实存在。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4254">
            <a:off x="1320804" y="5149850"/>
            <a:ext cx="10261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2E7E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558800" y="5334000"/>
            <a:ext cx="6604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563EB"/>
                </a:solidFill>
                <a:latin typeface="Roboto Mono"/>
                <a:ea typeface="Roboto Mono"/>
                <a:cs typeface="Roboto Mono"/>
                <a:sym typeface="Roboto Mono"/>
              </a:rPr>
              <a:t>05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320800" y="5308600"/>
            <a:ext cx="101600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软硬一体成为共同方向。</a:t>
            </a:r>
            <a:r>
              <a:rPr lang="en-US" sz="14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iOS 的垂直整合、鸿蒙方舟图形栈与 GPU Turbo X、Android 的 ADPF 动态性能框架，都在向「场景感知、负载预测、按需给频」收敛。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508000" y="6451600"/>
            <a:ext cx="7620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来源：Qualcomm / MediaTek / Apple 官方发布资料，Geekbench，安兔兔，IT之家，极客公园（2025.09–2026.01）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0871200" y="6451600"/>
            <a:ext cx="812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02 / 12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508000"/>
            <a:ext cx="812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890000" y="6096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499"/>
                </a:solidFill>
                <a:latin typeface="Noto Sans SC"/>
                <a:ea typeface="Noto Sans SC"/>
                <a:cs typeface="Noto Sans SC"/>
                <a:sym typeface="Noto Sans SC"/>
              </a:rPr>
              <a:t>CONTENTS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906">
            <a:off x="508004" y="11620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1778000"/>
            <a:ext cx="1143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2563EB">
                    <a:alpha val="85098"/>
                  </a:srgbClr>
                </a:solidFill>
                <a:latin typeface="Roboto Mono"/>
                <a:ea typeface="Roboto Mono"/>
                <a:cs typeface="Roboto Mono"/>
                <a:sym typeface="Roboto Mono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905000" y="18542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解构手机 SoC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905000" y="2311400"/>
            <a:ext cx="393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7085"/>
                </a:solidFill>
                <a:latin typeface="Noto Sans SC"/>
                <a:ea typeface="Noto Sans SC"/>
                <a:cs typeface="Noto Sans SC"/>
                <a:sym typeface="Noto Sans SC"/>
              </a:rPr>
              <a:t>SoC 内部模块全景，以及制程、架构、频率、缓存四个性能来源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8952">
            <a:off x="711208" y="3117850"/>
            <a:ext cx="4876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711200" y="3632200"/>
            <a:ext cx="1143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2563EB">
                    <a:alpha val="85098"/>
                  </a:srgbClr>
                </a:solidFill>
                <a:latin typeface="Roboto Mono"/>
                <a:ea typeface="Roboto Mono"/>
                <a:cs typeface="Roboto Mono"/>
                <a:sym typeface="Roboto Mono"/>
              </a:rPr>
              <a:t>03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905000" y="37084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系统优化机制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905000" y="4165600"/>
            <a:ext cx="393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7085"/>
                </a:solidFill>
                <a:latin typeface="Noto Sans SC"/>
                <a:ea typeface="Noto Sans SC"/>
                <a:cs typeface="Noto Sans SC"/>
                <a:sym typeface="Noto Sans SC"/>
              </a:rPr>
              <a:t>任务调度、图形渲染、内存管理、温控四条技术线如何释放硬件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8952">
            <a:off x="711208" y="4972050"/>
            <a:ext cx="4876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6350000" y="1778000"/>
            <a:ext cx="1143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2563EB">
                    <a:alpha val="85098"/>
                  </a:srgbClr>
                </a:solidFill>
                <a:latin typeface="Roboto Mono"/>
                <a:ea typeface="Roboto Mono"/>
                <a:cs typeface="Roboto Mono"/>
                <a:sym typeface="Roboto Mono"/>
              </a:rPr>
              <a:t>02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543800" y="18542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旗舰性能横评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543800" y="2311400"/>
            <a:ext cx="393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7085"/>
                </a:solidFill>
                <a:latin typeface="Noto Sans SC"/>
                <a:ea typeface="Noto Sans SC"/>
                <a:cs typeface="Noto Sans SC"/>
                <a:sym typeface="Noto Sans SC"/>
              </a:rPr>
              <a:t>2025 三强规格、Geekbench 跑分，以及峰值与持续性能的差别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8509">
            <a:off x="6350008" y="3117850"/>
            <a:ext cx="5130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350000" y="3632200"/>
            <a:ext cx="1143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2563EB">
                    <a:alpha val="85098"/>
                  </a:srgbClr>
                </a:solidFill>
                <a:latin typeface="Roboto Mono"/>
                <a:ea typeface="Roboto Mono"/>
                <a:cs typeface="Roboto Mono"/>
                <a:sym typeface="Roboto Mono"/>
              </a:rPr>
              <a:t>04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543800" y="37084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趋势与判断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543800" y="4165600"/>
            <a:ext cx="393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7085"/>
                </a:solidFill>
                <a:latin typeface="Noto Sans SC"/>
                <a:ea typeface="Noto Sans SC"/>
                <a:cs typeface="Noto Sans SC"/>
                <a:sym typeface="Noto Sans SC"/>
              </a:rPr>
              <a:t>全大核、下一代制程、端侧 AI 与软硬一体的演进方向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8509">
            <a:off x="6350008" y="4972050"/>
            <a:ext cx="5130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711200" y="5588000"/>
            <a:ext cx="10160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阅读路径：第 01–02 章回答「性能从哪来、三强差多少」；第 03–04 章回答「同样的硬件，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为什么体验不同，以及操作系统如何把晶体管变成流畅度」。</a:t>
            </a:r>
          </a:p>
        </p:txBody>
      </p:sp>
      <p:sp>
        <p:nvSpPr>
          <p:cNvPr id="23" name="AutoShape 23"/>
          <p:cNvSpPr/>
          <p:nvPr/>
        </p:nvSpPr>
        <p:spPr>
          <a:xfrm>
            <a:off x="10871200" y="6451600"/>
            <a:ext cx="812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03 / 12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381000"/>
            <a:ext cx="889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SoC 是把一整块主板压缩进一颗芯片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499"/>
                </a:solidFill>
                <a:latin typeface="Noto Sans SC"/>
                <a:ea typeface="Noto Sans SC"/>
                <a:cs typeface="Noto Sans SC"/>
                <a:sym typeface="Noto Sans SC"/>
              </a:rPr>
              <a:t>01 / INSIDE THE SoC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906">
            <a:off x="508004" y="10096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1320800"/>
            <a:ext cx="7112000" cy="47244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5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914400" y="14224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SoC · SYSTEM ON CHIP（单芯片系统）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65200" y="1854200"/>
            <a:ext cx="1574800" cy="1092200"/>
          </a:xfrm>
          <a:prstGeom prst="roundRect">
            <a:avLst>
              <a:gd name="adj" fmla="val 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45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CPU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通用计算</a:t>
            </a:r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应用与系统调度</a:t>
            </a:r>
          </a:p>
        </p:txBody>
      </p:sp>
      <p:sp>
        <p:nvSpPr>
          <p:cNvPr id="9" name="AutoShape 9"/>
          <p:cNvSpPr/>
          <p:nvPr/>
        </p:nvSpPr>
        <p:spPr>
          <a:xfrm>
            <a:off x="2717800" y="1854200"/>
            <a:ext cx="1574800" cy="1092200"/>
          </a:xfrm>
          <a:prstGeom prst="roundRect">
            <a:avLst>
              <a:gd name="adj" fmla="val 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45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GPU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图形渲染</a:t>
            </a:r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游戏与并行计算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470400" y="1854200"/>
            <a:ext cx="1574800" cy="1092200"/>
          </a:xfrm>
          <a:prstGeom prst="roundRect">
            <a:avLst>
              <a:gd name="adj" fmla="val 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45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NPU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AI 加速</a:t>
            </a:r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端侧大模型算子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223000" y="1854200"/>
            <a:ext cx="1397000" cy="1092200"/>
          </a:xfrm>
          <a:prstGeom prst="roundRect">
            <a:avLst>
              <a:gd name="adj" fmla="val 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45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ISP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影像管线</a:t>
            </a:r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计算摄影</a:t>
            </a:r>
          </a:p>
        </p:txBody>
      </p:sp>
      <p:sp>
        <p:nvSpPr>
          <p:cNvPr id="12" name="AutoShape 12"/>
          <p:cNvSpPr/>
          <p:nvPr/>
        </p:nvSpPr>
        <p:spPr>
          <a:xfrm>
            <a:off x="965200" y="3200400"/>
            <a:ext cx="6654800" cy="279400"/>
          </a:xfrm>
          <a:prstGeom prst="roundRect">
            <a:avLst>
              <a:gd name="adj" fmla="val 0"/>
            </a:avLst>
          </a:prstGeom>
          <a:solidFill>
            <a:srgbClr val="0D1326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片上网络 NoC · 互联总线与共享系统缓存（SLC）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65200" y="3683000"/>
            <a:ext cx="1574800" cy="10922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94A3B8">
                <a:alpha val="7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5G Modem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基带通信</a:t>
            </a:r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蜂窝 / Wi-Fi</a:t>
            </a:r>
          </a:p>
        </p:txBody>
      </p:sp>
      <p:sp>
        <p:nvSpPr>
          <p:cNvPr id="14" name="AutoShape 14"/>
          <p:cNvSpPr/>
          <p:nvPr/>
        </p:nvSpPr>
        <p:spPr>
          <a:xfrm>
            <a:off x="2717800" y="3683000"/>
            <a:ext cx="1574800" cy="10922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94A3B8">
                <a:alpha val="7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DSP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信号处理</a:t>
            </a:r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音频 / 传感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470400" y="3683000"/>
            <a:ext cx="1574800" cy="10922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94A3B8">
                <a:alpha val="7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内存控制器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访问 LPDDR</a:t>
            </a:r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带宽 / 延迟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223000" y="3683000"/>
            <a:ext cx="1397000" cy="10922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94A3B8">
                <a:alpha val="7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多媒体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编解码</a:t>
            </a:r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8K 视频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65200" y="4978400"/>
            <a:ext cx="66548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所有模块共享同一块硅基板、同一套缓存层次与供电域。蓝色模块是决定跑分与流畅度的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三大计算引擎；它们之间的协同效率，正是系统优化的作用对象。</a:t>
            </a:r>
          </a:p>
        </p:txBody>
      </p:sp>
      <p:cxnSp>
        <p:nvCxnSpPr>
          <p:cNvPr id="18" name="Connector 18"/>
          <p:cNvCxnSpPr/>
          <p:nvPr/>
        </p:nvCxnSpPr>
        <p:spPr>
          <a:xfrm rot="-66102">
            <a:off x="7823261" y="4222750"/>
            <a:ext cx="660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6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9" name="AutoShape 19"/>
          <p:cNvSpPr/>
          <p:nvPr/>
        </p:nvSpPr>
        <p:spPr>
          <a:xfrm>
            <a:off x="8483600" y="3759200"/>
            <a:ext cx="2794000" cy="939800"/>
          </a:xfrm>
          <a:prstGeom prst="roundRect">
            <a:avLst>
              <a:gd name="adj" fmla="val 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LPDDR5X 运行内存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0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CPU/GPU/NPU 共享，带宽决定帧生成时间</a:t>
            </a:r>
          </a:p>
        </p:txBody>
      </p:sp>
      <p:sp>
        <p:nvSpPr>
          <p:cNvPr id="20" name="AutoShape 20"/>
          <p:cNvSpPr/>
          <p:nvPr/>
        </p:nvSpPr>
        <p:spPr>
          <a:xfrm>
            <a:off x="8483600" y="4978400"/>
            <a:ext cx="2794000" cy="762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94A3B8">
                <a:alpha val="7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UFS 闪存 · 5G 射频 · 屏幕 / 摄像头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外设通过对应控制器接入 SoC</a:t>
            </a:r>
          </a:p>
        </p:txBody>
      </p:sp>
      <p:cxnSp>
        <p:nvCxnSpPr>
          <p:cNvPr id="21" name="Connector 21"/>
          <p:cNvCxnSpPr/>
          <p:nvPr/>
        </p:nvCxnSpPr>
        <p:spPr>
          <a:xfrm rot="3548863">
            <a:off x="7498873" y="4787927"/>
            <a:ext cx="1309086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3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508000" y="6451600"/>
            <a:ext cx="7620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来源：Qualcomm Snapdragon 8 Elite / MediaTek Dimensity 9500 / Apple A19 Pro 官方架构文档（2025）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0871200" y="6451600"/>
            <a:ext cx="812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04 / 12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381000"/>
            <a:ext cx="889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性能由四个变量共同决定，架构演进的方向是「全大核」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499"/>
                </a:solidFill>
                <a:latin typeface="Noto Sans SC"/>
                <a:ea typeface="Noto Sans SC"/>
                <a:cs typeface="Noto Sans SC"/>
                <a:sym typeface="Noto Sans SC"/>
              </a:rPr>
              <a:t>01 / PERFORMANCE LEVERS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906">
            <a:off x="508004" y="10096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609600" y="1320800"/>
            <a:ext cx="254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① 制程工艺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8683">
            <a:off x="609617" y="1720850"/>
            <a:ext cx="2336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609600" y="1854200"/>
            <a:ext cx="2540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决定晶体管密度与漏电功耗。三强 2025 年均为台积电 N3P 第三代 3nm，同性能下功耗较 4nm 显著下降，工艺差距被拉平。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454400" y="1320800"/>
            <a:ext cx="254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② 微架构（IPC）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8683">
            <a:off x="3454417" y="1720850"/>
            <a:ext cx="2336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3454400" y="1854200"/>
            <a:ext cx="2540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每时钟周期执行的指令数。苹果自研核、高通第三代 Oryon、联发科 C1 架构均为宽发射自研设计，IPC 是同频性能的根源。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99200" y="1320800"/>
            <a:ext cx="254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③ 频率与核数组合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8683">
            <a:off x="6299217" y="1720850"/>
            <a:ext cx="2336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6299200" y="1854200"/>
            <a:ext cx="2540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性能 ≈ IPC × 频率 × 并行核数。第五代骁龙 8 至尊版超级核频率达 4.6GHz；任务如何在核心间分配，是调度器的职责。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144000" y="1320800"/>
            <a:ext cx="254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④ 缓存层次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8683">
            <a:off x="9144017" y="1720850"/>
            <a:ext cx="2336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9144000" y="1854200"/>
            <a:ext cx="24892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L2/L3 与系统缓存减少昂贵的内存访问。天玑 9500 配备 16MB L3 与 10MB 系统缓存，第五代骁龙 8 至尊版为 24MB 低延迟缓存。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09600" y="3708400"/>
            <a:ext cx="762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CPU 核心组合五年演进：小核退场，全大核成为旗舰共识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4192">
            <a:off x="1016004" y="48958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94A3B8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0" name="AutoShape 20"/>
          <p:cNvSpPr/>
          <p:nvPr/>
        </p:nvSpPr>
        <p:spPr>
          <a:xfrm>
            <a:off x="1422400" y="4800600"/>
            <a:ext cx="203200" cy="203200"/>
          </a:xfrm>
          <a:prstGeom prst="ellipse">
            <a:avLst/>
          </a:prstGeom>
          <a:solidFill>
            <a:srgbClr val="94A3B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812800" y="4191000"/>
            <a:ext cx="203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2020–2022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1+3+4 大小核</a:t>
            </a:r>
          </a:p>
        </p:txBody>
      </p:sp>
      <p:sp>
        <p:nvSpPr>
          <p:cNvPr id="22" name="AutoShape 22"/>
          <p:cNvSpPr/>
          <p:nvPr/>
        </p:nvSpPr>
        <p:spPr>
          <a:xfrm>
            <a:off x="812800" y="5105400"/>
            <a:ext cx="2032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647085"/>
                </a:solidFill>
                <a:latin typeface="Noto Sans SC"/>
                <a:ea typeface="Noto Sans SC"/>
                <a:cs typeface="Noto Sans SC"/>
                <a:sym typeface="Noto Sans SC"/>
              </a:rPr>
              <a:t>1 超大核 + 3 大核 + 4 小核，小核负责低负载省电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4470400" y="4800600"/>
            <a:ext cx="203200" cy="203200"/>
          </a:xfrm>
          <a:prstGeom prst="ellipse">
            <a:avLst/>
          </a:prstGeom>
          <a:solidFill>
            <a:srgbClr val="94A3B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3860800" y="4191000"/>
            <a:ext cx="203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2023–2024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多超大核试验</a:t>
            </a:r>
          </a:p>
        </p:txBody>
      </p:sp>
      <p:sp>
        <p:nvSpPr>
          <p:cNvPr id="25" name="AutoShape 25"/>
          <p:cNvSpPr/>
          <p:nvPr/>
        </p:nvSpPr>
        <p:spPr>
          <a:xfrm>
            <a:off x="3860800" y="5105400"/>
            <a:ext cx="2032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647085"/>
                </a:solidFill>
                <a:latin typeface="Noto Sans SC"/>
                <a:ea typeface="Noto Sans SC"/>
                <a:cs typeface="Noto Sans SC"/>
                <a:sym typeface="Noto Sans SC"/>
              </a:rPr>
              <a:t>天玑 9300 率先全大核；骁龙 8 至尊版 2+6 Oryon 砍掉小核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518400" y="47752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6908800" y="4191000"/>
            <a:ext cx="203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2025 安卓旗舰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全大核 + 高频率</a:t>
            </a:r>
          </a:p>
        </p:txBody>
      </p:sp>
      <p:sp>
        <p:nvSpPr>
          <p:cNvPr id="28" name="AutoShape 28"/>
          <p:cNvSpPr/>
          <p:nvPr/>
        </p:nvSpPr>
        <p:spPr>
          <a:xfrm>
            <a:off x="6908800" y="5105400"/>
            <a:ext cx="2032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647085"/>
                </a:solidFill>
                <a:latin typeface="Noto Sans SC"/>
                <a:ea typeface="Noto Sans SC"/>
                <a:cs typeface="Noto Sans SC"/>
                <a:sym typeface="Noto Sans SC"/>
              </a:rPr>
              <a:t>第五代骁龙 8 至尊版 2+6 @4.6GHz；天玑 9500 为 1+3+4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10566400" y="4800600"/>
            <a:ext cx="203200" cy="203200"/>
          </a:xfrm>
          <a:prstGeom prst="ellipse">
            <a:avLst/>
          </a:prstGeom>
          <a:solidFill>
            <a:srgbClr val="94A3B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9956800" y="4191000"/>
            <a:ext cx="203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苹果路线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2+4 自研核</a:t>
            </a:r>
          </a:p>
        </p:txBody>
      </p:sp>
      <p:sp>
        <p:nvSpPr>
          <p:cNvPr id="31" name="AutoShape 31"/>
          <p:cNvSpPr/>
          <p:nvPr/>
        </p:nvSpPr>
        <p:spPr>
          <a:xfrm>
            <a:off x="9956800" y="5105400"/>
            <a:ext cx="2032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647085"/>
                </a:solidFill>
                <a:latin typeface="Noto Sans SC"/>
                <a:ea typeface="Noto Sans SC"/>
                <a:cs typeface="Noto Sans SC"/>
                <a:sym typeface="Noto Sans SC"/>
              </a:rPr>
              <a:t>A19 Pro：2 性能核 + 4 能效核，靠 IPC 与调度取胜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508000" y="6451600"/>
            <a:ext cx="8890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来源：高通、联发科 2025 发布会资料；IT之家《天玑 9500 架构解析》2025.09；电子工程专辑 2025.09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10871200" y="6451600"/>
            <a:ext cx="812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05 / 12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330200"/>
            <a:ext cx="889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2025 旗舰三强：同一块 N3P 晶圆，三种设计哲学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890000" y="4318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499"/>
                </a:solidFill>
                <a:latin typeface="Noto Sans SC"/>
                <a:ea typeface="Noto Sans SC"/>
                <a:cs typeface="Noto Sans SC"/>
                <a:sym typeface="Noto Sans SC"/>
              </a:rPr>
              <a:t>02 / FLAGSHIP COMPARISON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906">
            <a:off x="508004" y="9080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508000" y="1117600"/>
            <a:ext cx="3556000" cy="1219200"/>
          </a:xfrm>
          <a:prstGeom prst="roundRect">
            <a:avLst>
              <a:gd name="adj" fmla="val 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25" r="124"/>
          <a:stretch>
            <a:fillRect/>
          </a:stretch>
        </p:blipFill>
        <p:spPr>
          <a:xfrm>
            <a:off x="1371600" y="1143000"/>
            <a:ext cx="1828800" cy="12192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508000" y="2413000"/>
            <a:ext cx="355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第五代骁龙 8 至尊版（高通）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18000" y="1117600"/>
            <a:ext cx="3556000" cy="1219200"/>
          </a:xfrm>
          <a:prstGeom prst="roundRect">
            <a:avLst>
              <a:gd name="adj" fmla="val 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113" b="113"/>
          <a:stretch>
            <a:fillRect/>
          </a:stretch>
        </p:blipFill>
        <p:spPr>
          <a:xfrm>
            <a:off x="5003800" y="1143000"/>
            <a:ext cx="2171700" cy="12192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4318000" y="2413000"/>
            <a:ext cx="355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天玑 9500（联发科）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28000" y="1117600"/>
            <a:ext cx="3556000" cy="1219200"/>
          </a:xfrm>
          <a:prstGeom prst="roundRect">
            <a:avLst>
              <a:gd name="adj" fmla="val 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 l="20" r="20"/>
          <a:stretch>
            <a:fillRect/>
          </a:stretch>
        </p:blipFill>
        <p:spPr>
          <a:xfrm>
            <a:off x="8801100" y="1143000"/>
            <a:ext cx="2197100" cy="12192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4" name="AutoShape 14"/>
          <p:cNvSpPr/>
          <p:nvPr/>
        </p:nvSpPr>
        <p:spPr>
          <a:xfrm>
            <a:off x="8128000" y="2413000"/>
            <a:ext cx="355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A19 Pro（苹果）</a:t>
            </a:r>
            <a:endParaRPr lang="en-US" sz="1100"/>
          </a:p>
        </p:txBody>
      </p:sp>
      <p:graphicFrame>
        <p:nvGraphicFramePr>
          <p:cNvPr id="15" name="Table 15"/>
          <p:cNvGraphicFramePr>
            <a:graphicFrameLocks noGrp="1"/>
          </p:cNvGraphicFramePr>
          <p:nvPr/>
        </p:nvGraphicFramePr>
        <p:xfrm>
          <a:off x="508000" y="2819400"/>
          <a:ext cx="11176000" cy="32766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7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规格维度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第五代骁龙 8 至尊版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天玑 9500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A19 Pro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制程工艺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台积电 N3P 第三代 3nm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台积电 N3P 第三代 3nm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台积电第三代 3nm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CPU 组合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 超级核 + 6 性能核（全大核）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 超大核 + 3 大核 + 4 性能核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 性能核 + 4 能效核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峰值频率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Oryon-L 4.6GHz / Oryon-M 3.62GHz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C1-Ultra 4.21GHz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Everest 4.26GHz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GPU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新一代 Adreno，性能 +23%，配独立高速显存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新一代旗舰 GPU，优化高负载能效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 核 GPU，第二代动态缓存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缓存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24MB 低延迟缓存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16MB L3 + 10MB 系统缓存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末级缓存容量提升 50%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设计取向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极限多核与高帧游戏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能效比与端侧 AI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单核性能与长期流畅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AutoShape 16"/>
          <p:cNvSpPr/>
          <p:nvPr/>
        </p:nvSpPr>
        <p:spPr>
          <a:xfrm>
            <a:off x="508000" y="6223000"/>
            <a:ext cx="8890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来源：Qualcomm / MediaTek / Apple 2025.09 官方发布资料；新浪科技、太平洋科技、IT之家发布会报道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871200" y="6223000"/>
            <a:ext cx="812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06 / 12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355600"/>
            <a:ext cx="889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跑分验证：苹果守住单核，高通多核首次反超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890000" y="4572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499"/>
                </a:solidFill>
                <a:latin typeface="Noto Sans SC"/>
                <a:ea typeface="Noto Sans SC"/>
                <a:cs typeface="Noto Sans SC"/>
                <a:sym typeface="Noto Sans SC"/>
              </a:rPr>
              <a:t>02 / GEEKBENCH 6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906">
            <a:off x="508004" y="9334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558800" y="11430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Geekbench 6 · 单核得分（越高越强）</a:t>
            </a:r>
            <a:endParaRPr lang="en-US" sz="1100"/>
          </a:p>
        </p:txBody>
      </p:sp>
      <p:graphicFrame>
        <p:nvGraphicFramePr>
          <p:cNvPr id="7" name="Chart 7"/>
          <p:cNvGraphicFramePr>
            <a:graphicFrameLocks noGrp="1"/>
          </p:cNvGraphicFramePr>
          <p:nvPr/>
        </p:nvGraphicFramePr>
        <p:xfrm>
          <a:off x="508000" y="1473200"/>
          <a:ext cx="53340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AutoShape 7"/>
          <p:cNvSpPr/>
          <p:nvPr/>
        </p:nvSpPr>
        <p:spPr>
          <a:xfrm>
            <a:off x="6273800" y="11430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Geekbench 6 · 多核得分（越高越强）</a:t>
            </a:r>
            <a:endParaRPr lang="en-US" sz="1100"/>
          </a:p>
        </p:txBody>
      </p:sp>
      <p:graphicFrame>
        <p:nvGraphicFramePr>
          <p:cNvPr id="8" name="Chart 8"/>
          <p:cNvGraphicFramePr>
            <a:graphicFrameLocks noGrp="1"/>
          </p:cNvGraphicFramePr>
          <p:nvPr/>
        </p:nvGraphicFramePr>
        <p:xfrm>
          <a:off x="6223000" y="1473200"/>
          <a:ext cx="53340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AutoShape 8"/>
          <p:cNvSpPr/>
          <p:nvPr/>
        </p:nvSpPr>
        <p:spPr>
          <a:xfrm>
            <a:off x="508000" y="5791200"/>
            <a:ext cx="11176000" cy="508000"/>
          </a:xfrm>
          <a:prstGeom prst="roundRect">
            <a:avLst>
              <a:gd name="adj" fmla="val 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单核三者同处 3800–4000 分段，差距在 5% 以内；多核高通 2+6 全大核以约 12300 分领先，安卓阵营首次在多核绝对分上超过同期 A 系列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8000" y="6426200"/>
            <a:ext cx="965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口径：骁龙为小米 17 Pro Geekbench 6.4 实测（电子发烧友 2025.10）；A19 Pro 为 Notebookcheck 多机均值；天玑 9500 为联发科官方发布值（官方称单核破 4000、多核超 11000），第三方实测存在差异，跑分随机型散热与系统版本浮动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871200" y="6477000"/>
            <a:ext cx="812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07 / 12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355600"/>
            <a:ext cx="914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跑分是三十秒短跑，游戏是三十分钟长跑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890000" y="4572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499"/>
                </a:solidFill>
                <a:latin typeface="Noto Sans SC"/>
                <a:ea typeface="Noto Sans SC"/>
                <a:cs typeface="Noto Sans SC"/>
                <a:sym typeface="Noto Sans SC"/>
              </a:rPr>
              <a:t>02 / SUSTAINED LOAD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906">
            <a:off x="508004" y="9334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1219200"/>
            <a:ext cx="609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频率 / 性能随负载时间变化（定性示意，非实测曲线）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8185">
            <a:off x="1016008" y="5327650"/>
            <a:ext cx="533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36174">
                <a:alpha val="10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8" name="Connector 8"/>
          <p:cNvCxnSpPr/>
          <p:nvPr/>
        </p:nvCxnSpPr>
        <p:spPr>
          <a:xfrm rot="-5412277">
            <a:off x="-762000" y="3549639"/>
            <a:ext cx="35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36174">
                <a:alpha val="10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9" name="AutoShape 9"/>
          <p:cNvSpPr/>
          <p:nvPr/>
        </p:nvSpPr>
        <p:spPr>
          <a:xfrm>
            <a:off x="5588000" y="5410200"/>
            <a:ext cx="101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647085"/>
                </a:solidFill>
                <a:latin typeface="Noto Sans SC"/>
                <a:ea typeface="Noto Sans SC"/>
                <a:cs typeface="Noto Sans SC"/>
                <a:sym typeface="Noto Sans SC"/>
              </a:rPr>
              <a:t>负载时间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7200" y="1676400"/>
            <a:ext cx="558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647085"/>
                </a:solidFill>
                <a:latin typeface="Noto Sans SC"/>
                <a:ea typeface="Noto Sans SC"/>
                <a:cs typeface="Noto Sans SC"/>
                <a:sym typeface="Noto Sans SC"/>
              </a:rPr>
              <a:t>性能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470400" y="3327400"/>
            <a:ext cx="177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C9302C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↓ 热量累积，频率下探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8185">
            <a:off x="1016008" y="3168650"/>
            <a:ext cx="533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9302C">
                <a:alpha val="7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572000" y="2895600"/>
            <a:ext cx="177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结温 / 功耗墙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4827407">
            <a:off x="-160384" y="3676636"/>
            <a:ext cx="2835373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5" name="Connector 15"/>
          <p:cNvCxnSpPr/>
          <p:nvPr/>
        </p:nvCxnSpPr>
        <p:spPr>
          <a:xfrm rot="-30154">
            <a:off x="1498628" y="2279650"/>
            <a:ext cx="1447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16" name="AutoShape 16"/>
          <p:cNvSpPr/>
          <p:nvPr/>
        </p:nvSpPr>
        <p:spPr>
          <a:xfrm>
            <a:off x="1524000" y="1981200"/>
            <a:ext cx="228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跑分：冷机满血冲刺后结束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4827407">
            <a:off x="-160384" y="3676636"/>
            <a:ext cx="2835373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" name="Connector 18"/>
          <p:cNvCxnSpPr/>
          <p:nvPr/>
        </p:nvCxnSpPr>
        <p:spPr>
          <a:xfrm rot="501600">
            <a:off x="1490710" y="2381255"/>
            <a:ext cx="131124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9" name="Connector 19"/>
          <p:cNvCxnSpPr/>
          <p:nvPr/>
        </p:nvCxnSpPr>
        <p:spPr>
          <a:xfrm rot="2884693">
            <a:off x="2439944" y="3270264"/>
            <a:ext cx="2105138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" name="Connector 20"/>
          <p:cNvCxnSpPr/>
          <p:nvPr/>
        </p:nvCxnSpPr>
        <p:spPr>
          <a:xfrm rot="-21485">
            <a:off x="4191020" y="4057650"/>
            <a:ext cx="203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1" name="AutoShape 21"/>
          <p:cNvSpPr/>
          <p:nvPr/>
        </p:nvSpPr>
        <p:spPr>
          <a:xfrm>
            <a:off x="4191000" y="41402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05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持续性能档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05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（DVFS 降频后长期稳定）</a:t>
            </a:r>
          </a:p>
        </p:txBody>
      </p:sp>
      <p:sp>
        <p:nvSpPr>
          <p:cNvPr id="22" name="AutoShape 22"/>
          <p:cNvSpPr/>
          <p:nvPr/>
        </p:nvSpPr>
        <p:spPr>
          <a:xfrm>
            <a:off x="7061200" y="1270000"/>
            <a:ext cx="457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为什么峰值无法维持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9549">
            <a:off x="7061209" y="16446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7061200" y="1803400"/>
            <a:ext cx="4572000" cy="1092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5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① 跑分是短跑。</a:t>
            </a:r>
            <a:r>
              <a:rPr lang="en-US" sz="125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安兔兔、Geekbench 单轮仅运行数十秒，此时机身处于冷态，超大核可以短时间跑在峰值频率。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061200" y="2946400"/>
            <a:ext cx="4572000" cy="1092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5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② 高负载是长跑。</a:t>
            </a:r>
            <a:r>
              <a:rPr lang="en-US" sz="125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游戏、录像等场景持续 30 分钟以上，热量在狭小机身内累积，结温触顶后触发 DVFS 降频与锁帧。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061200" y="4089400"/>
            <a:ext cx="4572000" cy="1092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5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③ 体验看持续档。</a:t>
            </a:r>
            <a:r>
              <a:rPr lang="en-US" sz="125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真正决定流畅度的是持续性能档位、帧率方差与机身表面温度，而不是跑分表里的峰值数字。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08000" y="5740400"/>
            <a:ext cx="111760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5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系统优化的价值正在于此：通过负载预测、核心分配与频率规划拉平温升曲线，把降频点尽量推后，让持续性能档更接近峰值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08000" y="6426200"/>
            <a:ext cx="8890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来源：ARM DVFS 机制文档；Linux Thermal 子系统文档；各机型 30 分钟游戏稳定性测试公开报告（2025）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10871200" y="6426200"/>
            <a:ext cx="812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08 / 12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355600"/>
            <a:ext cx="914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系统优化的战场：一条贯穿应用到内核的五层栈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890000" y="4572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499"/>
                </a:solidFill>
                <a:latin typeface="Noto Sans SC"/>
                <a:ea typeface="Noto Sans SC"/>
                <a:cs typeface="Noto Sans SC"/>
                <a:sym typeface="Noto Sans SC"/>
              </a:rPr>
              <a:t>03 / OPTIMIZATION STACK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906">
            <a:off x="508004" y="9334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1295400"/>
            <a:ext cx="5969000" cy="6604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94A3B8">
                <a:alpha val="7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① 应用与游戏层：线程数量、渲染 API 选择、负载提示（hint）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5114181">
            <a:off x="3606800" y="2051314"/>
            <a:ext cx="152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36174">
                <a:alpha val="10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8" name="AutoShape 8"/>
          <p:cNvSpPr/>
          <p:nvPr/>
        </p:nvSpPr>
        <p:spPr>
          <a:xfrm>
            <a:off x="711200" y="2159000"/>
            <a:ext cx="5969000" cy="6604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94A3B8">
                <a:alpha val="7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② 系统框架层：Game Mode、ADPF、Metal、场景识别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5114181">
            <a:off x="3606800" y="2914914"/>
            <a:ext cx="152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36174">
                <a:alpha val="10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0" name="AutoShape 10"/>
          <p:cNvSpPr/>
          <p:nvPr/>
        </p:nvSpPr>
        <p:spPr>
          <a:xfrm>
            <a:off x="711200" y="3022600"/>
            <a:ext cx="5969000" cy="6604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94A3B8">
                <a:alpha val="7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③ 运行时与图形栈：ART / 方舟编译器、Vulkan、GPU 驱动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5114181">
            <a:off x="3606800" y="3778514"/>
            <a:ext cx="152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36174">
                <a:alpha val="10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2" name="AutoShape 12"/>
          <p:cNvSpPr/>
          <p:nvPr/>
        </p:nvSpPr>
        <p:spPr>
          <a:xfrm>
            <a:off x="711200" y="3886200"/>
            <a:ext cx="5969000" cy="660400"/>
          </a:xfrm>
          <a:prstGeom prst="roundRect">
            <a:avLst>
              <a:gd name="adj" fmla="val 0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6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④ 内核层：EAS 调度器 · DVFS 调频 · 内存回收 · Thermal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5114181">
            <a:off x="3606800" y="4642114"/>
            <a:ext cx="152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36174">
                <a:alpha val="10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4" name="AutoShape 14"/>
          <p:cNvSpPr/>
          <p:nvPr/>
        </p:nvSpPr>
        <p:spPr>
          <a:xfrm>
            <a:off x="711200" y="4749800"/>
            <a:ext cx="5969000" cy="660400"/>
          </a:xfrm>
          <a:prstGeom prst="roundRect">
            <a:avLst>
              <a:gd name="adj" fmla="val 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⑤ 硬件层：异构 CPU 集群 · GPU · NPU · LPDDR 内存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11200" y="5537200"/>
            <a:ext cx="5969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47085"/>
                </a:solidFill>
                <a:latin typeface="Noto Sans SC"/>
                <a:ea typeface="Noto Sans SC"/>
                <a:cs typeface="Noto Sans SC"/>
                <a:sym typeface="Noto Sans SC"/>
              </a:rPr>
              <a:t>请求自上而下，频率与核心分配决策自下而上；第 ④ 内核层是优化密度最高的一层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366000" y="1295400"/>
            <a:ext cx="4267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四条核心技术线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0231">
            <a:off x="7366009" y="1670050"/>
            <a:ext cx="426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7366000" y="1854200"/>
            <a:ext cx="42672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25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任务调度：</a:t>
            </a:r>
            <a:r>
              <a:rPr lang="en-US" sz="125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预测每个线程的负载量级，决定它跑在哪个核心、什么频率、是否迁核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366000" y="2743200"/>
            <a:ext cx="42672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25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图形渲染：</a:t>
            </a:r>
            <a:r>
              <a:rPr lang="en-US" sz="125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统一帧节奏、减少 CPU 与 GPU 之间的重复绘制与阻塞，对齐 V-Sync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366000" y="3632200"/>
            <a:ext cx="42672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25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内存管理：</a:t>
            </a:r>
            <a:r>
              <a:rPr lang="en-US" sz="125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内存压缩与后台保活、内存带宽调度，降低 GPU 等数据的空转时间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366000" y="4521200"/>
            <a:ext cx="42672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25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温控调频：</a:t>
            </a:r>
            <a:r>
              <a:rPr lang="en-US" sz="125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以温度预算反推频率上限，用「细水长流」换持续帧率，避免撞墙骤降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508000" y="6426200"/>
            <a:ext cx="8890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来源：Android Common Kernel EAS 文档；Apple Developer（Metal / GCD）；HarmonyOS 开发者文档；Linux Thermal 子系统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0871200" y="6426200"/>
            <a:ext cx="812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09 / 12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355600"/>
            <a:ext cx="8255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Android：EAS 能耗选核，ADPF 让游戏与系统协商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890000" y="4318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499"/>
                </a:solidFill>
                <a:latin typeface="Noto Sans SC"/>
                <a:ea typeface="Noto Sans SC"/>
                <a:cs typeface="Noto Sans SC"/>
                <a:sym typeface="Noto Sans SC"/>
              </a:rPr>
              <a:t>03 / ANDROID SCHEDULING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906">
            <a:off x="508004" y="9080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558800" y="1117600"/>
            <a:ext cx="762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内核路径：EAS（Energy Aware Scheduling）能耗感知调度闭环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8000" y="1524000"/>
            <a:ext cx="2006600" cy="9652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55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① 负载追踪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PELT / WALT 统计</a:t>
            </a:r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每线程算力需求</a:t>
            </a:r>
          </a:p>
        </p:txBody>
      </p:sp>
      <p:cxnSp>
        <p:nvCxnSpPr>
          <p:cNvPr id="8" name="Connector 8"/>
          <p:cNvCxnSpPr/>
          <p:nvPr/>
        </p:nvCxnSpPr>
        <p:spPr>
          <a:xfrm rot="-342635">
            <a:off x="2540317" y="2000250"/>
            <a:ext cx="127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6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9" name="AutoShape 9"/>
          <p:cNvSpPr/>
          <p:nvPr/>
        </p:nvSpPr>
        <p:spPr>
          <a:xfrm>
            <a:off x="2692400" y="1524000"/>
            <a:ext cx="2006600" cy="9652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55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② 能耗模型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各频率点功耗表</a:t>
            </a:r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算力 / 功耗曲线</a:t>
            </a:r>
          </a:p>
        </p:txBody>
      </p:sp>
      <p:cxnSp>
        <p:nvCxnSpPr>
          <p:cNvPr id="10" name="Connector 10"/>
          <p:cNvCxnSpPr/>
          <p:nvPr/>
        </p:nvCxnSpPr>
        <p:spPr>
          <a:xfrm rot="-342635">
            <a:off x="4724717" y="2000250"/>
            <a:ext cx="127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6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1" name="AutoShape 11"/>
          <p:cNvSpPr/>
          <p:nvPr/>
        </p:nvSpPr>
        <p:spPr>
          <a:xfrm>
            <a:off x="4876800" y="1524000"/>
            <a:ext cx="2006600" cy="965200"/>
          </a:xfrm>
          <a:prstGeom prst="roundRect">
            <a:avLst>
              <a:gd name="adj" fmla="val 0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7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③ 唤醒选核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任务唤醒瞬间</a:t>
            </a:r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UClamp 约束选簇</a:t>
            </a:r>
          </a:p>
        </p:txBody>
      </p:sp>
      <p:cxnSp>
        <p:nvCxnSpPr>
          <p:cNvPr id="12" name="Connector 12"/>
          <p:cNvCxnSpPr/>
          <p:nvPr/>
        </p:nvCxnSpPr>
        <p:spPr>
          <a:xfrm rot="-342635">
            <a:off x="6909117" y="2000250"/>
            <a:ext cx="127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6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3" name="AutoShape 13"/>
          <p:cNvSpPr/>
          <p:nvPr/>
        </p:nvSpPr>
        <p:spPr>
          <a:xfrm>
            <a:off x="7061200" y="1524000"/>
            <a:ext cx="2006600" cy="9652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55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④ 调频决策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schedutil governor</a:t>
            </a:r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按利用率定频率</a:t>
            </a:r>
          </a:p>
        </p:txBody>
      </p:sp>
      <p:cxnSp>
        <p:nvCxnSpPr>
          <p:cNvPr id="14" name="Connector 14"/>
          <p:cNvCxnSpPr/>
          <p:nvPr/>
        </p:nvCxnSpPr>
        <p:spPr>
          <a:xfrm rot="-342635">
            <a:off x="9093517" y="2000250"/>
            <a:ext cx="127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6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5" name="AutoShape 15"/>
          <p:cNvSpPr/>
          <p:nvPr/>
        </p:nvSpPr>
        <p:spPr>
          <a:xfrm>
            <a:off x="9245600" y="1524000"/>
            <a:ext cx="2438400" cy="965200"/>
          </a:xfrm>
          <a:prstGeom prst="roundRect">
            <a:avLst>
              <a:gd name="adj" fmla="val 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⑤ DVFS 执行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核心簇升降频 / 迁核</a:t>
            </a:r>
          </a:p>
        </p:txBody>
      </p:sp>
      <p:cxnSp>
        <p:nvCxnSpPr>
          <p:cNvPr id="16" name="Connector 16"/>
          <p:cNvCxnSpPr/>
          <p:nvPr/>
        </p:nvCxnSpPr>
        <p:spPr>
          <a:xfrm rot="5285450">
            <a:off x="10274300" y="2673456"/>
            <a:ext cx="38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4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7" name="Connector 17"/>
          <p:cNvCxnSpPr/>
          <p:nvPr/>
        </p:nvCxnSpPr>
        <p:spPr>
          <a:xfrm rot="-4876">
            <a:off x="1511305" y="2863850"/>
            <a:ext cx="895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4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8" name="Connector 18"/>
          <p:cNvCxnSpPr/>
          <p:nvPr/>
        </p:nvCxnSpPr>
        <p:spPr>
          <a:xfrm rot="-5522724">
            <a:off x="1333500" y="2685937"/>
            <a:ext cx="355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45000"/>
              </a:srgbClr>
            </a:solidFill>
            <a:prstDash val="dash"/>
            <a:round/>
            <a:headEnd type="none" w="med" len="med"/>
            <a:tailEnd type="arrow" w="med" len="med"/>
          </a:ln>
        </p:spPr>
      </p:cxnSp>
      <p:sp>
        <p:nvSpPr>
          <p:cNvPr id="19" name="AutoShape 19"/>
          <p:cNvSpPr/>
          <p:nvPr/>
        </p:nvSpPr>
        <p:spPr>
          <a:xfrm>
            <a:off x="508000" y="2946400"/>
            <a:ext cx="1117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647085"/>
                </a:solidFill>
                <a:latin typeface="Noto Sans SC"/>
                <a:ea typeface="Noto Sans SC"/>
                <a:cs typeface="Noto Sans SC"/>
                <a:sym typeface="Noto Sans SC"/>
              </a:rPr>
              <a:t>虚线为反馈回路：实际利用率回流到负载追踪。调度若偏保守，会出现「超大核闲置、中核排队」的负载错配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508000" y="3454400"/>
            <a:ext cx="11176000" cy="24892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762000" y="3632200"/>
            <a:ext cx="889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框架路径：ADPF（Android Dynamic Performance Framework）让游戏与系统提前协商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4064000"/>
            <a:ext cx="330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游戏引擎上报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· 目标帧时间（如 16.6ms / 60fps）</a:t>
            </a:r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· 渲染线程工作负载提示</a:t>
            </a:r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· PerformanceHintSession 定期报点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445000" y="4064000"/>
            <a:ext cx="355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系统动态匹配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· 按帧 deadline 提前提频，避免掉帧后追频</a:t>
            </a:r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· Thermal API 下发热余量 headroom</a:t>
            </a:r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· 在温度触墙前分配性能预算</a:t>
            </a:r>
          </a:p>
        </p:txBody>
      </p:sp>
      <p:sp>
        <p:nvSpPr>
          <p:cNvPr id="24" name="AutoShape 24"/>
          <p:cNvSpPr/>
          <p:nvPr/>
        </p:nvSpPr>
        <p:spPr>
          <a:xfrm>
            <a:off x="8382000" y="4064000"/>
            <a:ext cx="3048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引擎主动适配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· 热余量不足时先降分辨率 / 特效</a:t>
            </a:r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· 以画质微调换帧率稳定</a:t>
            </a:r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· 避免系统硬性锁帧</a:t>
            </a:r>
          </a:p>
        </p:txBody>
      </p:sp>
      <p:cxnSp>
        <p:nvCxnSpPr>
          <p:cNvPr id="25" name="Connector 25"/>
          <p:cNvCxnSpPr/>
          <p:nvPr/>
        </p:nvCxnSpPr>
        <p:spPr>
          <a:xfrm rot="-132155">
            <a:off x="4064122" y="4794250"/>
            <a:ext cx="33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26" name="Connector 26"/>
          <p:cNvCxnSpPr/>
          <p:nvPr/>
        </p:nvCxnSpPr>
        <p:spPr>
          <a:xfrm rot="-132155">
            <a:off x="8001122" y="4794250"/>
            <a:ext cx="33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7" name="AutoShape 27"/>
          <p:cNvSpPr/>
          <p:nvPr/>
        </p:nvSpPr>
        <p:spPr>
          <a:xfrm>
            <a:off x="508000" y="6146800"/>
            <a:ext cx="965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来源：Android Developers ADPF / Game Mode 官方文档；Linux 内核 EAS（sched/fair、schedutil、WALT）文档；各厂商内核调度技术公开资料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10871200" y="6146800"/>
            <a:ext cx="812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10 / 12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355600"/>
            <a:ext cx="838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三条路径殊途同归：让系统「读懂」芯片的频率曲线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890000" y="4572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499"/>
                </a:solidFill>
                <a:latin typeface="Noto Sans SC"/>
                <a:ea typeface="Noto Sans SC"/>
                <a:cs typeface="Noto Sans SC"/>
                <a:sym typeface="Noto Sans SC"/>
              </a:rPr>
              <a:t>03 / OS COMPARISON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906">
            <a:off x="508004" y="9334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508000" y="1168400"/>
          <a:ext cx="11176000" cy="44704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维度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iOS + A 系列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Android + 骁龙 / 天玑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HarmonyOS + 麒麟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软硬耦合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芯片与系统同厂设计，调度策略可按硅片特性逐档标定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通用内核适配多平台，由手机厂商在 HAL 与内核层二次调校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芯片与系统同源整合，走与 iOS 类似的垂直协同路线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任务调度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工作负载感知调度，任务细粒度拆分到性能 / 能效核，GCD 统一派发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EAS + UClamp + 厂商场景化调度（游戏、触控、安装等模式）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动态优先级调度，按场景倾斜资源（厂商称办公 / 游戏分场景给频）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图形渲染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Metal 低开销 API，帧呈现与 ProMotion 刷新率统一调度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Vulkan + ADPF 帧节奏协商，厂商插帧 / 超帧方案补位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方舟图形引擎、GPU Turbo X；OpenGTX 超帧 / ABR 控制 SoC 与 DDR 频率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内存与温控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统一内存架构 + 内存压缩，后台任务严格排队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LMKD 进程回收 + 内存压缩，Thermal HAL 输出温控策略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5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2E364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智能内存压缩与 IPC 内存共享（厂商称进程通信提速）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7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本质取舍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标定深、长尾稳，机型少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适配广、上限高，依赖厂商调校水平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同源协同，跨设备分布式调度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AutoShape 7"/>
          <p:cNvSpPr/>
          <p:nvPr/>
        </p:nvSpPr>
        <p:spPr>
          <a:xfrm>
            <a:off x="508000" y="5791200"/>
            <a:ext cx="11176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共同方向：</a:t>
            </a:r>
            <a:r>
              <a:rPr lang="en-US" sz="120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调度决策从「事后看利用率」转向「事前预测帧与任务负载」——系统越了解芯片每一档频率的能耗曲线，就越敢在正确时刻给频、其余时刻省电。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6350000"/>
            <a:ext cx="990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来源：Apple Developer；Android Developers；华为开发者联盟（GPU Turbo X、Graphics Accelerate Kit、鸿蒙技术博客，效果数据为厂商一方口径）；CSDN EAS 调度解析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871200" y="6426200"/>
            <a:ext cx="812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11 / 12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381000"/>
            <a:ext cx="889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趋势判断：下一轮性能竞争发生在软件与硅的交界处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499"/>
                </a:solidFill>
                <a:latin typeface="Noto Sans SC"/>
                <a:ea typeface="Noto Sans SC"/>
                <a:cs typeface="Noto Sans SC"/>
                <a:sym typeface="Noto Sans SC"/>
              </a:rPr>
              <a:t>04 / OUTLOOK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906">
            <a:off x="508004" y="10350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6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558800" y="1320800"/>
            <a:ext cx="609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Roboto Mono"/>
                <a:ea typeface="Roboto Mono"/>
                <a:cs typeface="Roboto Mono"/>
                <a:sym typeface="Roboto Mono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270000" y="1295400"/>
            <a:ext cx="59690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25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工艺红利收窄，微架构与缓存权重上升。</a:t>
            </a:r>
            <a:r>
              <a:rPr lang="en-US" sz="125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三强同处 N3P，下一代向 N2 推进的成本与周期拉长，IPC、缓存层次与封装成为主要差异化空间。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7314">
            <a:off x="1270007" y="2228850"/>
            <a:ext cx="596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2E7E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558800" y="2413000"/>
            <a:ext cx="609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Roboto Mono"/>
                <a:ea typeface="Roboto Mono"/>
                <a:cs typeface="Roboto Mono"/>
                <a:sym typeface="Roboto Mono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270000" y="2387600"/>
            <a:ext cx="59690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25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NPU 成为第三计算引擎。</a:t>
            </a:r>
            <a:r>
              <a:rPr lang="en-US" sz="125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端侧大模型、影像 AI 与游戏超分让 CPU-GPU-NPU 协同成为新命题，调度对象从线程扩展到算子。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7314">
            <a:off x="1270007" y="3321050"/>
            <a:ext cx="596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2E7E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558800" y="3505200"/>
            <a:ext cx="609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Roboto Mono"/>
                <a:ea typeface="Roboto Mono"/>
                <a:cs typeface="Roboto Mono"/>
                <a:sym typeface="Roboto Mono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270000" y="3479800"/>
            <a:ext cx="59690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25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调度从规则驱动走向负载预测。</a:t>
            </a:r>
            <a:r>
              <a:rPr lang="en-US" sz="125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以 AutoFDO 反馈导向优化、场景识别与机器学习调频为代表，系统提前预判负载，而非事后追频。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7314">
            <a:off x="1270007" y="4413250"/>
            <a:ext cx="596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2E7E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558800" y="4597400"/>
            <a:ext cx="609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Roboto Mono"/>
                <a:ea typeface="Roboto Mono"/>
                <a:cs typeface="Roboto Mono"/>
                <a:sym typeface="Roboto Mono"/>
              </a:rPr>
              <a:t>04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270000" y="4572000"/>
            <a:ext cx="59690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250" b="1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芯片与 OS 联合调优成为标配。</a:t>
            </a:r>
            <a:r>
              <a:rPr lang="en-US" sz="1250" b="0" i="0" u="none" strike="noStrike">
                <a:solidFill>
                  <a:srgbClr val="2E3647"/>
                </a:solidFill>
                <a:latin typeface="Noto Sans SC"/>
                <a:ea typeface="Noto Sans SC"/>
                <a:cs typeface="Noto Sans SC"/>
                <a:sym typeface="Noto Sans SC"/>
              </a:rPr>
              <a:t>参考设计阶段即共建调度画像（高通-安卓、联发科-厂商、苹果全栈、麒麟-鸿蒙），持续性能比峰值更能定义口碑。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0" y="1270000"/>
            <a:ext cx="4064000" cy="4521200"/>
          </a:xfrm>
          <a:prstGeom prst="roundRect">
            <a:avLst>
              <a:gd name="adj" fmla="val 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7620000" y="1270000"/>
            <a:ext cx="40640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7874000" y="1524000"/>
            <a:ext cx="355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REFERENCES · 参考来源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74000" y="1955800"/>
            <a:ext cx="3606800" cy="368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5833"/>
              </a:lnSpc>
              <a:defRPr/>
            </a:pPr>
            <a:r>
              <a:rPr lang="en-US" sz="1050" b="0" i="0" u="none" strike="noStrike">
                <a:solidFill>
                  <a:srgbClr val="D6DEEE"/>
                </a:solidFill>
                <a:latin typeface="Noto Sans SC"/>
                <a:ea typeface="Noto Sans SC"/>
                <a:cs typeface="Noto Sans SC"/>
                <a:sym typeface="Noto Sans SC"/>
              </a:rPr>
              <a:t>· Qualcomm Snapdragon 8 Elite Product Brief，2025.09</a:t>
            </a:r>
            <a:endParaRPr lang="en-US" sz="1100"/>
          </a:p>
          <a:p>
            <a:pPr marL="0" indent="0" algn="l">
              <a:lnSpc>
                <a:spcPct val="145833"/>
              </a:lnSpc>
            </a:pPr>
            <a:r>
              <a:rPr lang="en-US" sz="1050" b="0" i="0" u="none" strike="noStrike">
                <a:solidFill>
                  <a:srgbClr val="D6DEEE"/>
                </a:solidFill>
                <a:latin typeface="Noto Sans SC"/>
                <a:ea typeface="Noto Sans SC"/>
                <a:cs typeface="Noto Sans SC"/>
                <a:sym typeface="Noto Sans SC"/>
              </a:rPr>
              <a:t>· MediaTek 天玑 9500 发布会与官方资料，2025.09.22</a:t>
            </a:r>
          </a:p>
          <a:p>
            <a:pPr marL="0" indent="0" algn="l">
              <a:lnSpc>
                <a:spcPct val="145833"/>
              </a:lnSpc>
            </a:pPr>
            <a:r>
              <a:rPr lang="en-US" sz="1050" b="0" i="0" u="none" strike="noStrike">
                <a:solidFill>
                  <a:srgbClr val="D6DEEE"/>
                </a:solidFill>
                <a:latin typeface="Noto Sans SC"/>
                <a:ea typeface="Noto Sans SC"/>
                <a:cs typeface="Noto Sans SC"/>
                <a:sym typeface="Noto Sans SC"/>
              </a:rPr>
              <a:t>· Apple iPhone 17 Pro / A19 Pro 技术规格，2025.09</a:t>
            </a:r>
          </a:p>
          <a:p>
            <a:pPr marL="0" indent="0" algn="l">
              <a:lnSpc>
                <a:spcPct val="145833"/>
              </a:lnSpc>
            </a:pPr>
            <a:r>
              <a:rPr lang="en-US" sz="1050" b="0" i="0" u="none" strike="noStrike">
                <a:solidFill>
                  <a:srgbClr val="D6DEEE"/>
                </a:solidFill>
                <a:latin typeface="Noto Sans SC"/>
                <a:ea typeface="Noto Sans SC"/>
                <a:cs typeface="Noto Sans SC"/>
                <a:sym typeface="Noto Sans SC"/>
              </a:rPr>
              <a:t>· Geekbench Browser；Notebookcheck SoC Benchmark List</a:t>
            </a:r>
          </a:p>
          <a:p>
            <a:pPr marL="0" indent="0" algn="l">
              <a:lnSpc>
                <a:spcPct val="145833"/>
              </a:lnSpc>
            </a:pPr>
            <a:r>
              <a:rPr lang="en-US" sz="1050" b="0" i="0" u="none" strike="noStrike">
                <a:solidFill>
                  <a:srgbClr val="D6DEEE"/>
                </a:solidFill>
                <a:latin typeface="Noto Sans SC"/>
                <a:ea typeface="Noto Sans SC"/>
                <a:cs typeface="Noto Sans SC"/>
                <a:sym typeface="Noto Sans SC"/>
              </a:rPr>
              <a:t>· 安兔兔安卓 / iOS 月度性能榜，2025.10–2026.01</a:t>
            </a:r>
          </a:p>
          <a:p>
            <a:pPr marL="0" indent="0" algn="l">
              <a:lnSpc>
                <a:spcPct val="145833"/>
              </a:lnSpc>
            </a:pPr>
            <a:r>
              <a:rPr lang="en-US" sz="1050" b="0" i="0" u="none" strike="noStrike">
                <a:solidFill>
                  <a:srgbClr val="D6DEEE"/>
                </a:solidFill>
                <a:latin typeface="Noto Sans SC"/>
                <a:ea typeface="Noto Sans SC"/>
                <a:cs typeface="Noto Sans SC"/>
                <a:sym typeface="Noto Sans SC"/>
              </a:rPr>
              <a:t>· Android Developers：ADPF、Game Mode API 文档</a:t>
            </a:r>
          </a:p>
          <a:p>
            <a:pPr marL="0" indent="0" algn="l">
              <a:lnSpc>
                <a:spcPct val="145833"/>
              </a:lnSpc>
            </a:pPr>
            <a:r>
              <a:rPr lang="en-US" sz="1050" b="0" i="0" u="none" strike="noStrike">
                <a:solidFill>
                  <a:srgbClr val="D6DEEE"/>
                </a:solidFill>
                <a:latin typeface="Noto Sans SC"/>
                <a:ea typeface="Noto Sans SC"/>
                <a:cs typeface="Noto Sans SC"/>
                <a:sym typeface="Noto Sans SC"/>
              </a:rPr>
              <a:t>· Linux Kernel：EAS / schedutil / Thermal 子系统文档</a:t>
            </a:r>
          </a:p>
          <a:p>
            <a:pPr marL="0" indent="0" algn="l">
              <a:lnSpc>
                <a:spcPct val="145833"/>
              </a:lnSpc>
            </a:pPr>
            <a:r>
              <a:rPr lang="en-US" sz="1050" b="0" i="0" u="none" strike="noStrike">
                <a:solidFill>
                  <a:srgbClr val="D6DEEE"/>
                </a:solidFill>
                <a:latin typeface="Noto Sans SC"/>
                <a:ea typeface="Noto Sans SC"/>
                <a:cs typeface="Noto Sans SC"/>
                <a:sym typeface="Noto Sans SC"/>
              </a:rPr>
              <a:t>· 华为开发者联盟：GPU Turbo X、Graphics Accelerate Kit</a:t>
            </a:r>
          </a:p>
          <a:p>
            <a:pPr marL="0" indent="0" algn="l">
              <a:lnSpc>
                <a:spcPct val="145833"/>
              </a:lnSpc>
            </a:pPr>
            <a:r>
              <a:rPr lang="en-US" sz="1050" b="0" i="0" u="none" strike="noStrike">
                <a:solidFill>
                  <a:srgbClr val="D6DEEE"/>
                </a:solidFill>
                <a:latin typeface="Noto Sans SC"/>
                <a:ea typeface="Noto Sans SC"/>
                <a:cs typeface="Noto Sans SC"/>
                <a:sym typeface="Noto Sans SC"/>
              </a:rPr>
              <a:t>· IT之家、极客公园、电子工程专辑、太平洋科技报道</a:t>
            </a:r>
          </a:p>
        </p:txBody>
      </p:sp>
      <p:sp>
        <p:nvSpPr>
          <p:cNvPr id="21" name="AutoShape 21"/>
          <p:cNvSpPr/>
          <p:nvPr/>
        </p:nvSpPr>
        <p:spPr>
          <a:xfrm>
            <a:off x="558800" y="5791200"/>
            <a:ext cx="6858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一句话收束：晶体管决定「能跑多快」，调度决定「能快多久」——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旗舰体验的分水岭，正在从芯片规格表迁移到系统与硅的协同深度。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0871200" y="6451600"/>
            <a:ext cx="812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12 / 12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58800" y="6451600"/>
            <a:ext cx="3810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6A8"/>
                </a:solidFill>
                <a:latin typeface="Noto Sans SC"/>
                <a:ea typeface="Noto Sans SC"/>
                <a:cs typeface="Noto Sans SC"/>
                <a:sym typeface="Noto Sans SC"/>
              </a:rPr>
              <a:t>数据截至 2026 年 9 月，跑分随系统版本与机型浮动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1987</Words>
  <Application>Microsoft Office PowerPoint</Application>
  <PresentationFormat>宽屏</PresentationFormat>
  <Paragraphs>295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Noto Sans SC</vt:lpstr>
      <vt:lpstr>Arial</vt:lpstr>
      <vt:lpstr>Roboto Mono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1120 CX</cp:lastModifiedBy>
  <cp:revision>1</cp:revision>
  <dcterms:modified xsi:type="dcterms:W3CDTF">2026-09-09T11:37:10Z</dcterms:modified>
</cp:coreProperties>
</file>